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image" Target="../media/image-24-9.png"/><Relationship Id="rId10" Type="http://schemas.openxmlformats.org/officeDocument/2006/relationships/image" Target="../media/image-24-10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3328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572000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AgriSense</a:t>
            </a:r>
            <a:pPr algn="l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: A Smart Crop Tech Solution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2212848"/>
            <a:ext cx="4005072" cy="2642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08" y="2212848"/>
            <a:ext cx="4005072" cy="2642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944" y="2212848"/>
            <a:ext cx="4005072" cy="26426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19786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Modular and Scalable Design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95528" y="5047488"/>
            <a:ext cx="40050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application is built with a clear separation of concerns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95528" y="5907024"/>
            <a:ext cx="400507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making it easy to maintain and extend.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21808" y="5047488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Main GUI (Tkinter)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21808" y="5568696"/>
            <a:ext cx="4005072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(Application Controller) UI Components (Input Panels, Results, Views) Prediction Engine ML Models (Orchestrates Predictions) (Random Forest Classifier/ Regressor)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838944" y="5047488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Manager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838944" y="5568696"/>
            <a:ext cx="4005072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(Import/Export/Validate) Data &amp; Visualizations (CSV Files, Matplotlib Plots)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Module Breakdown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69464"/>
            <a:ext cx="6537960" cy="8046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66160"/>
            <a:ext cx="6537960" cy="80467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62856"/>
            <a:ext cx="6537960" cy="80467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550408"/>
            <a:ext cx="6537960" cy="8046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2569464"/>
            <a:ext cx="6537960" cy="80467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784" y="3566160"/>
            <a:ext cx="6537960" cy="80467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5784" y="4562856"/>
            <a:ext cx="6537960" cy="80467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784" y="5550408"/>
            <a:ext cx="6537960" cy="804672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166420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Module Overview</a:t>
            </a:r>
            <a:endParaRPr lang="en-US" sz="3840" dirty="0"/>
          </a:p>
        </p:txBody>
      </p:sp>
      <p:sp>
        <p:nvSpPr>
          <p:cNvPr id="13" name="Text 1"/>
          <p:cNvSpPr/>
          <p:nvPr/>
        </p:nvSpPr>
        <p:spPr>
          <a:xfrm>
            <a:off x="914400" y="2697480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config.py: The central hub for all constants, styles, and static data (crop info, fertilizer details). Makes customization simple.</a:t>
            </a:r>
            <a:endParaRPr lang="en-US" sz="1530" dirty="0"/>
          </a:p>
        </p:txBody>
      </p:sp>
      <p:sp>
        <p:nvSpPr>
          <p:cNvPr id="14" name="Text 2"/>
          <p:cNvSpPr/>
          <p:nvPr/>
        </p:nvSpPr>
        <p:spPr>
          <a:xfrm>
            <a:off x="914400" y="3694176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data_manager.py: Handles all data operations, including CSV import/export and validation.</a:t>
            </a:r>
            <a:endParaRPr lang="en-US" sz="1530" dirty="0"/>
          </a:p>
        </p:txBody>
      </p:sp>
      <p:sp>
        <p:nvSpPr>
          <p:cNvPr id="15" name="Text 3"/>
          <p:cNvSpPr/>
          <p:nvPr/>
        </p:nvSpPr>
        <p:spPr>
          <a:xfrm>
            <a:off x="914400" y="4690872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prediction_engine.py: Formats user inputs, calls the ML models, and structures the output for the GUI.</a:t>
            </a:r>
            <a:endParaRPr lang="en-US" sz="1530" dirty="0"/>
          </a:p>
        </p:txBody>
      </p:sp>
      <p:sp>
        <p:nvSpPr>
          <p:cNvPr id="16" name="Text 4"/>
          <p:cNvSpPr/>
          <p:nvPr/>
        </p:nvSpPr>
        <p:spPr>
          <a:xfrm>
            <a:off x="914400" y="5678424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ui_components.py: A library of reusable Tkinter widgets for building the user interface.</a:t>
            </a:r>
            <a:endParaRPr lang="en-US" sz="1530" dirty="0"/>
          </a:p>
        </p:txBody>
      </p:sp>
      <p:sp>
        <p:nvSpPr>
          <p:cNvPr id="17" name="Text 5"/>
          <p:cNvSpPr/>
          <p:nvPr/>
        </p:nvSpPr>
        <p:spPr>
          <a:xfrm>
            <a:off x="7644384" y="2697480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data_generator.py: Creates synthetic datasets for demonstration and model training.</a:t>
            </a:r>
            <a:endParaRPr lang="en-US" sz="1530" dirty="0"/>
          </a:p>
        </p:txBody>
      </p:sp>
      <p:sp>
        <p:nvSpPr>
          <p:cNvPr id="18" name="Text 6"/>
          <p:cNvSpPr/>
          <p:nvPr/>
        </p:nvSpPr>
        <p:spPr>
          <a:xfrm>
            <a:off x="7644384" y="3694176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ml_models.py: Contains the core machine learning logic for training models and making predictions.</a:t>
            </a:r>
            <a:endParaRPr lang="en-US" sz="1530" dirty="0"/>
          </a:p>
        </p:txBody>
      </p:sp>
      <p:sp>
        <p:nvSpPr>
          <p:cNvPr id="19" name="Text 7"/>
          <p:cNvSpPr/>
          <p:nvPr/>
        </p:nvSpPr>
        <p:spPr>
          <a:xfrm>
            <a:off x="7644384" y="4690872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visualizations.py: Generates interactive plots using Matplotlib and Seaborn.</a:t>
            </a:r>
            <a:endParaRPr lang="en-US" sz="1530" dirty="0"/>
          </a:p>
        </p:txBody>
      </p:sp>
      <p:sp>
        <p:nvSpPr>
          <p:cNvPr id="20" name="Text 8"/>
          <p:cNvSpPr/>
          <p:nvPr/>
        </p:nvSpPr>
        <p:spPr>
          <a:xfrm>
            <a:off x="7644384" y="5678424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main_gui.py: The main entry point that ties all the modules together to run the application.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Features in Action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03704"/>
            <a:ext cx="6537960" cy="21671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62856"/>
            <a:ext cx="6537960" cy="21671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2203704"/>
            <a:ext cx="6537960" cy="216712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562856"/>
            <a:ext cx="6537960" cy="216712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129844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Feature Highlights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14400" y="2423160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Crop Recommendation: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914400" y="2871216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Input: N, P, K values, temperature, humidity, pH, and rainfall.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914400" y="3593592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Output: The most recommended crop with a confidence score and cultivation tips.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914400" y="4782312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Yield Prediction: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914400" y="5230368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Input: Location (State/District), crop, area, and historical production data.</a:t>
            </a:r>
            <a:endParaRPr lang="en-US" sz="1530" dirty="0"/>
          </a:p>
        </p:txBody>
      </p:sp>
      <p:sp>
        <p:nvSpPr>
          <p:cNvPr id="14" name="Text 6"/>
          <p:cNvSpPr/>
          <p:nvPr/>
        </p:nvSpPr>
        <p:spPr>
          <a:xfrm>
            <a:off x="914400" y="5952744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Output: Predicted yield per hectare and actionable insights.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7644384" y="2423160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Fertilizer Recommendation:</a:t>
            </a:r>
            <a:endParaRPr lang="en-US" sz="1530" dirty="0"/>
          </a:p>
        </p:txBody>
      </p:sp>
      <p:sp>
        <p:nvSpPr>
          <p:cNvPr id="16" name="Text 8"/>
          <p:cNvSpPr/>
          <p:nvPr/>
        </p:nvSpPr>
        <p:spPr>
          <a:xfrm>
            <a:off x="7644384" y="2871216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Input: Soil type, crop type, and current nutrient levels.</a:t>
            </a:r>
            <a:endParaRPr lang="en-US" sz="1530" dirty="0"/>
          </a:p>
        </p:txBody>
      </p:sp>
      <p:sp>
        <p:nvSpPr>
          <p:cNvPr id="17" name="Text 9"/>
          <p:cNvSpPr/>
          <p:nvPr/>
        </p:nvSpPr>
        <p:spPr>
          <a:xfrm>
            <a:off x="7644384" y="3319272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Output: Suggested fertilizer, nutrient analysis, and application guidance.</a:t>
            </a:r>
            <a:endParaRPr lang="en-US" sz="1530" dirty="0"/>
          </a:p>
        </p:txBody>
      </p:sp>
      <p:sp>
        <p:nvSpPr>
          <p:cNvPr id="18" name="Text 10"/>
          <p:cNvSpPr/>
          <p:nvPr/>
        </p:nvSpPr>
        <p:spPr>
          <a:xfrm>
            <a:off x="7644384" y="4782312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Visualization &amp; Management:</a:t>
            </a:r>
            <a:endParaRPr lang="en-US" sz="1530" dirty="0"/>
          </a:p>
        </p:txBody>
      </p:sp>
      <p:sp>
        <p:nvSpPr>
          <p:cNvPr id="19" name="Text 11"/>
          <p:cNvSpPr/>
          <p:nvPr/>
        </p:nvSpPr>
        <p:spPr>
          <a:xfrm>
            <a:off x="7644384" y="5230368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Explore data distributions and correlations through interactive charts.</a:t>
            </a:r>
            <a:endParaRPr lang="en-US" sz="1530" dirty="0"/>
          </a:p>
        </p:txBody>
      </p:sp>
      <p:sp>
        <p:nvSpPr>
          <p:cNvPr id="20" name="Text 12"/>
          <p:cNvSpPr/>
          <p:nvPr/>
        </p:nvSpPr>
        <p:spPr>
          <a:xfrm>
            <a:off x="7644384" y="5952744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Easily import your own datasets, retrain models, and export results.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Technology Stack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85800" y="2624328"/>
          <a:ext cx="13267944" cy="3895344"/>
        </p:xfrm>
        <a:graphic>
          <a:graphicData uri="http://schemas.openxmlformats.org/drawingml/2006/table">
            <a:tbl>
              <a:tblPr/>
              <a:tblGrid>
                <a:gridCol w="6629400"/>
                <a:gridCol w="6629400"/>
              </a:tblGrid>
              <a:tr h="55778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Category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Technology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78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Language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Python 3.7+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78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GUI Framework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Tkinter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78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ML Library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Scikit-learn (for Random Forest models)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78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Data Handling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Pandas, NumPy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78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Visualization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Matplotlib, Seaborn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78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Data Format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1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17171C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CSV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0A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685800" y="1728216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Technology Stack</a:t>
            </a:r>
            <a:endParaRPr lang="en-US" sz="38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08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How It Works - The Prediction Flow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9424"/>
            <a:ext cx="13267944" cy="10515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493008"/>
            <a:ext cx="13267944" cy="14996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175504"/>
            <a:ext cx="13267944" cy="149961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353312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Three-Step Process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914400" y="2377440"/>
            <a:ext cx="128198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Input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914400" y="2898648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User enters soil, weather, and crop data into the intuitive GUI.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914400" y="3621024"/>
            <a:ext cx="128198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Process</a:t>
            </a:r>
            <a:endParaRPr lang="en-US" sz="1920" dirty="0"/>
          </a:p>
        </p:txBody>
      </p:sp>
      <p:sp>
        <p:nvSpPr>
          <p:cNvPr id="11" name="Text 4"/>
          <p:cNvSpPr/>
          <p:nvPr/>
        </p:nvSpPr>
        <p:spPr>
          <a:xfrm>
            <a:off x="914400" y="4133088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The Prediction Engine validates and encodes the input.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914400" y="4581144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The pre-trained ML Model processes the data and generates a prediction.</a:t>
            </a:r>
            <a:endParaRPr lang="en-US" sz="1530" dirty="0"/>
          </a:p>
        </p:txBody>
      </p:sp>
      <p:sp>
        <p:nvSpPr>
          <p:cNvPr id="13" name="Text 6"/>
          <p:cNvSpPr/>
          <p:nvPr/>
        </p:nvSpPr>
        <p:spPr>
          <a:xfrm>
            <a:off x="914400" y="5303520"/>
            <a:ext cx="128198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Output</a:t>
            </a:r>
            <a:endParaRPr lang="en-US" sz="1920" dirty="0"/>
          </a:p>
        </p:txBody>
      </p:sp>
      <p:sp>
        <p:nvSpPr>
          <p:cNvPr id="14" name="Text 7"/>
          <p:cNvSpPr/>
          <p:nvPr/>
        </p:nvSpPr>
        <p:spPr>
          <a:xfrm>
            <a:off x="914400" y="5824728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The result is formatted with confidence scores, tips, and analysis.</a:t>
            </a:r>
            <a:endParaRPr lang="en-US" sz="1530" dirty="0"/>
          </a:p>
        </p:txBody>
      </p:sp>
      <p:sp>
        <p:nvSpPr>
          <p:cNvPr id="15" name="Text 8"/>
          <p:cNvSpPr/>
          <p:nvPr/>
        </p:nvSpPr>
        <p:spPr>
          <a:xfrm>
            <a:off x="914400" y="6272784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The GUI displays the final recommendation in a clear, easy-to-understand format.</a:t>
            </a: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09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Customization and Extensibility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581912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2953512"/>
            <a:ext cx="275234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Project Overview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251960"/>
            <a:ext cx="275234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Module Breakdown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4261104" y="2953512"/>
            <a:ext cx="2752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The Problem Statement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550408"/>
            <a:ext cx="2752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Customization and Extensibility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4261104" y="4251960"/>
            <a:ext cx="2752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Key Features in Action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4261104" y="5550408"/>
            <a:ext cx="2752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Installation and Usage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2953512"/>
            <a:ext cx="2752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Our Solution: AgriSense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4251960"/>
            <a:ext cx="2752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The Technology Stack</a:t>
            </a:r>
            <a:endParaRPr lang="en-US" sz="1920" dirty="0"/>
          </a:p>
        </p:txBody>
      </p:sp>
      <p:sp>
        <p:nvSpPr>
          <p:cNvPr id="13" name="Text 9"/>
          <p:cNvSpPr/>
          <p:nvPr/>
        </p:nvSpPr>
        <p:spPr>
          <a:xfrm>
            <a:off x="7626096" y="5550408"/>
            <a:ext cx="275234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 Summary &amp; Impact</a:t>
            </a:r>
            <a:endParaRPr lang="en-US" sz="1920" dirty="0"/>
          </a:p>
        </p:txBody>
      </p:sp>
      <p:sp>
        <p:nvSpPr>
          <p:cNvPr id="14" name="Text 10"/>
          <p:cNvSpPr/>
          <p:nvPr/>
        </p:nvSpPr>
        <p:spPr>
          <a:xfrm>
            <a:off x="10991088" y="2953512"/>
            <a:ext cx="275234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System Architecture</a:t>
            </a:r>
            <a:endParaRPr lang="en-US" sz="1920" dirty="0"/>
          </a:p>
        </p:txBody>
      </p:sp>
      <p:sp>
        <p:nvSpPr>
          <p:cNvPr id="15" name="Text 11"/>
          <p:cNvSpPr/>
          <p:nvPr/>
        </p:nvSpPr>
        <p:spPr>
          <a:xfrm>
            <a:off x="10991088" y="4251960"/>
            <a:ext cx="275234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How It Works - The Prediction Flow</a:t>
            </a:r>
            <a:endParaRPr lang="en-US" sz="1920" dirty="0"/>
          </a:p>
        </p:txBody>
      </p:sp>
      <p:sp>
        <p:nvSpPr>
          <p:cNvPr id="16" name="Text 12"/>
          <p:cNvSpPr/>
          <p:nvPr/>
        </p:nvSpPr>
        <p:spPr>
          <a:xfrm>
            <a:off x="10991088" y="5550408"/>
            <a:ext cx="275234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12. Thank You &amp; Q&amp;A</a:t>
            </a:r>
            <a:endParaRPr lang="en-US" sz="19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538728"/>
            <a:ext cx="4050792" cy="10789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809744"/>
            <a:ext cx="4050792" cy="10789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3538728"/>
            <a:ext cx="4050792" cy="10789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952" y="4809744"/>
            <a:ext cx="4050792" cy="107899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2139696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Adaptable System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660136" y="3044952"/>
            <a:ext cx="829360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AgriSense is designed to be easily adapted: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5888736" y="3666744"/>
            <a:ext cx="360273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Add New Crops/Fertilizers: Simply edit the dictionaries in config.py. No code changes needed.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5888736" y="4928616"/>
            <a:ext cx="360273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Introduce New Visualizations: Add new plotting functions to visualizations.py.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10131552" y="3666744"/>
            <a:ext cx="360273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Change UI Appearance: Modify the STYLES and COLORS constants in config.py.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10131552" y="4928616"/>
            <a:ext cx="360273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Support New Data: Update the schemas and validation logic in data_manager.py.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Installation and Usage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22776"/>
            <a:ext cx="13267944" cy="7863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37176"/>
            <a:ext cx="13267944" cy="1371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27648"/>
            <a:ext cx="13267944" cy="107899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3017520"/>
            <a:ext cx="1326794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90"/>
              </a:lnSpc>
              <a:buNone/>
            </a:pPr>
            <a:r>
              <a:rPr lang="en-US" sz="249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Getting Started</a:t>
            </a:r>
            <a:endParaRPr lang="en-US" sz="2490" dirty="0"/>
          </a:p>
        </p:txBody>
      </p:sp>
      <p:sp>
        <p:nvSpPr>
          <p:cNvPr id="8" name="Text 1"/>
          <p:cNvSpPr/>
          <p:nvPr/>
        </p:nvSpPr>
        <p:spPr>
          <a:xfrm>
            <a:off x="685800" y="3602736"/>
            <a:ext cx="13267944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Get started in three simple steps:</a:t>
            </a:r>
            <a:endParaRPr lang="en-US" sz="990" dirty="0"/>
          </a:p>
        </p:txBody>
      </p:sp>
      <p:sp>
        <p:nvSpPr>
          <p:cNvPr id="9" name="Text 2"/>
          <p:cNvSpPr/>
          <p:nvPr/>
        </p:nvSpPr>
        <p:spPr>
          <a:xfrm>
            <a:off x="841248" y="4078224"/>
            <a:ext cx="1295704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Prerequisites:</a:t>
            </a:r>
            <a:endParaRPr lang="en-US" sz="990" dirty="0"/>
          </a:p>
        </p:txBody>
      </p:sp>
      <p:sp>
        <p:nvSpPr>
          <p:cNvPr id="10" name="Text 3"/>
          <p:cNvSpPr/>
          <p:nvPr/>
        </p:nvSpPr>
        <p:spPr>
          <a:xfrm>
            <a:off x="841248" y="4370832"/>
            <a:ext cx="1295704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Ensure you have Python 3.7+ installed.</a:t>
            </a:r>
            <a:endParaRPr lang="en-US" sz="990" dirty="0"/>
          </a:p>
        </p:txBody>
      </p:sp>
      <p:sp>
        <p:nvSpPr>
          <p:cNvPr id="11" name="Text 4"/>
          <p:cNvSpPr/>
          <p:nvPr/>
        </p:nvSpPr>
        <p:spPr>
          <a:xfrm>
            <a:off x="841248" y="4992624"/>
            <a:ext cx="1295704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Install Dependencies:</a:t>
            </a:r>
            <a:endParaRPr lang="en-US" sz="990" dirty="0"/>
          </a:p>
        </p:txBody>
      </p:sp>
      <p:sp>
        <p:nvSpPr>
          <p:cNvPr id="12" name="Text 5"/>
          <p:cNvSpPr/>
          <p:nvPr/>
        </p:nvSpPr>
        <p:spPr>
          <a:xfrm>
            <a:off x="841248" y="5276088"/>
            <a:ext cx="1295704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pip install -r requirements.txt</a:t>
            </a:r>
            <a:endParaRPr lang="en-US" sz="990" dirty="0"/>
          </a:p>
        </p:txBody>
      </p:sp>
      <p:sp>
        <p:nvSpPr>
          <p:cNvPr id="13" name="Text 6"/>
          <p:cNvSpPr/>
          <p:nvPr/>
        </p:nvSpPr>
        <p:spPr>
          <a:xfrm>
            <a:off x="841248" y="5568696"/>
            <a:ext cx="1295704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Clone or download the project files.</a:t>
            </a:r>
            <a:endParaRPr lang="en-US" sz="990" dirty="0"/>
          </a:p>
        </p:txBody>
      </p:sp>
      <p:sp>
        <p:nvSpPr>
          <p:cNvPr id="14" name="Text 7"/>
          <p:cNvSpPr/>
          <p:nvPr/>
        </p:nvSpPr>
        <p:spPr>
          <a:xfrm>
            <a:off x="841248" y="5861304"/>
            <a:ext cx="1295704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Open a terminal or command prompt in the project directory and run:</a:t>
            </a:r>
            <a:endParaRPr lang="en-US" sz="990" dirty="0"/>
          </a:p>
        </p:txBody>
      </p:sp>
      <p:sp>
        <p:nvSpPr>
          <p:cNvPr id="15" name="Text 8"/>
          <p:cNvSpPr/>
          <p:nvPr/>
        </p:nvSpPr>
        <p:spPr>
          <a:xfrm>
            <a:off x="841248" y="6483096"/>
            <a:ext cx="1295704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Run the Application:</a:t>
            </a:r>
            <a:endParaRPr lang="en-US" sz="990" dirty="0"/>
          </a:p>
        </p:txBody>
      </p:sp>
      <p:sp>
        <p:nvSpPr>
          <p:cNvPr id="16" name="Text 9"/>
          <p:cNvSpPr/>
          <p:nvPr/>
        </p:nvSpPr>
        <p:spPr>
          <a:xfrm>
            <a:off x="841248" y="6775704"/>
            <a:ext cx="1295704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python main_gui.py</a:t>
            </a:r>
            <a:endParaRPr lang="en-US" sz="990" dirty="0"/>
          </a:p>
        </p:txBody>
      </p:sp>
      <p:sp>
        <p:nvSpPr>
          <p:cNvPr id="17" name="Text 10"/>
          <p:cNvSpPr/>
          <p:nvPr/>
        </p:nvSpPr>
        <p:spPr>
          <a:xfrm>
            <a:off x="841248" y="7059168"/>
            <a:ext cx="1295704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90"/>
              </a:lnSpc>
              <a:buNone/>
            </a:pPr>
            <a:r>
              <a:rPr lang="en-US" sz="9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Execute the main script:</a:t>
            </a:r>
            <a:endParaRPr lang="en-US" sz="9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Summary &amp; Impact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54480"/>
            <a:ext cx="13267944" cy="850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51176"/>
            <a:ext cx="13267944" cy="8503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57016"/>
            <a:ext cx="13267944" cy="15727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276088"/>
            <a:ext cx="13267944" cy="157276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54480"/>
            <a:ext cx="109728" cy="8503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551176"/>
            <a:ext cx="109728" cy="85039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557016"/>
            <a:ext cx="109728" cy="157276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276088"/>
            <a:ext cx="109728" cy="1572768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832104"/>
            <a:ext cx="13267944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07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3070" dirty="0"/>
          </a:p>
        </p:txBody>
      </p:sp>
      <p:sp>
        <p:nvSpPr>
          <p:cNvPr id="13" name="Text 1"/>
          <p:cNvSpPr/>
          <p:nvPr/>
        </p:nvSpPr>
        <p:spPr>
          <a:xfrm>
            <a:off x="923544" y="1655064"/>
            <a:ext cx="128473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Problem</a:t>
            </a:r>
            <a:endParaRPr lang="en-US" sz="1530" dirty="0"/>
          </a:p>
        </p:txBody>
      </p:sp>
      <p:sp>
        <p:nvSpPr>
          <p:cNvPr id="14" name="Text 2"/>
          <p:cNvSpPr/>
          <p:nvPr/>
        </p:nvSpPr>
        <p:spPr>
          <a:xfrm>
            <a:off x="923544" y="2075688"/>
            <a:ext cx="1284732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2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Modern farming needs accessible, data-driven decision-making tools.</a:t>
            </a:r>
            <a:endParaRPr lang="en-US" sz="1220" dirty="0"/>
          </a:p>
        </p:txBody>
      </p:sp>
      <p:sp>
        <p:nvSpPr>
          <p:cNvPr id="15" name="Text 3"/>
          <p:cNvSpPr/>
          <p:nvPr/>
        </p:nvSpPr>
        <p:spPr>
          <a:xfrm>
            <a:off x="923544" y="2660904"/>
            <a:ext cx="128473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Solution</a:t>
            </a:r>
            <a:endParaRPr lang="en-US" sz="1530" dirty="0"/>
          </a:p>
        </p:txBody>
      </p:sp>
      <p:sp>
        <p:nvSpPr>
          <p:cNvPr id="16" name="Text 4"/>
          <p:cNvSpPr/>
          <p:nvPr/>
        </p:nvSpPr>
        <p:spPr>
          <a:xfrm>
            <a:off x="923544" y="3072384"/>
            <a:ext cx="1284732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2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AgriSense, a modular Python application that provides AI-powered crop, fertilizer, and yield predictions.</a:t>
            </a:r>
            <a:endParaRPr lang="en-US" sz="1220" dirty="0"/>
          </a:p>
        </p:txBody>
      </p:sp>
      <p:sp>
        <p:nvSpPr>
          <p:cNvPr id="17" name="Text 5"/>
          <p:cNvSpPr/>
          <p:nvPr/>
        </p:nvSpPr>
        <p:spPr>
          <a:xfrm>
            <a:off x="923544" y="3666744"/>
            <a:ext cx="128473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Features</a:t>
            </a:r>
            <a:endParaRPr lang="en-US" sz="1530" dirty="0"/>
          </a:p>
        </p:txBody>
      </p:sp>
      <p:sp>
        <p:nvSpPr>
          <p:cNvPr id="18" name="Text 6"/>
          <p:cNvSpPr/>
          <p:nvPr/>
        </p:nvSpPr>
        <p:spPr>
          <a:xfrm>
            <a:off x="923544" y="4078224"/>
            <a:ext cx="1284732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2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Three core prediction modules.</a:t>
            </a:r>
            <a:endParaRPr lang="en-US" sz="1220" dirty="0"/>
          </a:p>
        </p:txBody>
      </p:sp>
      <p:sp>
        <p:nvSpPr>
          <p:cNvPr id="19" name="Text 7"/>
          <p:cNvSpPr/>
          <p:nvPr/>
        </p:nvSpPr>
        <p:spPr>
          <a:xfrm>
            <a:off x="923544" y="4434840"/>
            <a:ext cx="1284732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2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Interactive data visualization.</a:t>
            </a:r>
            <a:endParaRPr lang="en-US" sz="1220" dirty="0"/>
          </a:p>
        </p:txBody>
      </p:sp>
      <p:sp>
        <p:nvSpPr>
          <p:cNvPr id="20" name="Text 8"/>
          <p:cNvSpPr/>
          <p:nvPr/>
        </p:nvSpPr>
        <p:spPr>
          <a:xfrm>
            <a:off x="923544" y="4791456"/>
            <a:ext cx="1284732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2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Simple data management.</a:t>
            </a:r>
            <a:endParaRPr lang="en-US" sz="1220" dirty="0"/>
          </a:p>
        </p:txBody>
      </p:sp>
      <p:sp>
        <p:nvSpPr>
          <p:cNvPr id="21" name="Text 9"/>
          <p:cNvSpPr/>
          <p:nvPr/>
        </p:nvSpPr>
        <p:spPr>
          <a:xfrm>
            <a:off x="923544" y="5385816"/>
            <a:ext cx="128473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Impact</a:t>
            </a:r>
            <a:endParaRPr lang="en-US" sz="1530" dirty="0"/>
          </a:p>
        </p:txBody>
      </p:sp>
      <p:sp>
        <p:nvSpPr>
          <p:cNvPr id="22" name="Text 10"/>
          <p:cNvSpPr/>
          <p:nvPr/>
        </p:nvSpPr>
        <p:spPr>
          <a:xfrm>
            <a:off x="923544" y="5797296"/>
            <a:ext cx="1284732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2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Promotes smarter farming practices.</a:t>
            </a:r>
            <a:endParaRPr lang="en-US" sz="1220" dirty="0"/>
          </a:p>
        </p:txBody>
      </p:sp>
      <p:sp>
        <p:nvSpPr>
          <p:cNvPr id="23" name="Text 11"/>
          <p:cNvSpPr/>
          <p:nvPr/>
        </p:nvSpPr>
        <p:spPr>
          <a:xfrm>
            <a:off x="923544" y="6153912"/>
            <a:ext cx="1284732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2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Ensures 100% data privacy with local processing.</a:t>
            </a:r>
            <a:endParaRPr lang="en-US" sz="1220" dirty="0"/>
          </a:p>
        </p:txBody>
      </p:sp>
      <p:sp>
        <p:nvSpPr>
          <p:cNvPr id="24" name="Text 12"/>
          <p:cNvSpPr/>
          <p:nvPr/>
        </p:nvSpPr>
        <p:spPr>
          <a:xfrm>
            <a:off x="923544" y="6519672"/>
            <a:ext cx="1284732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2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Offers a fast, robust, and customizable platform for agricultural analysis.</a:t>
            </a:r>
            <a:endParaRPr lang="en-US" sz="1220" dirty="0"/>
          </a:p>
        </p:txBody>
      </p:sp>
      <p:sp>
        <p:nvSpPr>
          <p:cNvPr id="25" name="Text 13"/>
          <p:cNvSpPr/>
          <p:nvPr/>
        </p:nvSpPr>
        <p:spPr>
          <a:xfrm>
            <a:off x="685800" y="7013448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20"/>
              </a:lnSpc>
              <a:buNone/>
            </a:pPr>
            <a:r>
              <a:rPr lang="en-US" sz="12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Happy Farming with AgriSense! 🌱🚜</a:t>
            </a:r>
            <a:endParaRPr lang="en-US" sz="122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12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 &amp; Q&amp;A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97096"/>
            <a:ext cx="8293608" cy="5303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3291840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 &amp; Q&amp;A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914400" y="4325112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Questions?</a:t>
            </a:r>
            <a:endParaRPr lang="en-US" sz="153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38728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Overview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1528"/>
            <a:ext cx="13267944" cy="30358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417320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What is AgriSense?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685800" y="2313432"/>
            <a:ext cx="1326794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AgriSense is an intelligent, user-friendly desktop application designed to empower farmers, researchers, and agri-tech enthusiasts with data-driven insights.</a:t>
            </a: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914400" y="3310128"/>
            <a:ext cx="128198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Objectives</a:t>
            </a:r>
            <a:endParaRPr lang="en-US" sz="1920" dirty="0"/>
          </a:p>
        </p:txBody>
      </p:sp>
      <p:sp>
        <p:nvSpPr>
          <p:cNvPr id="8" name="Text 3"/>
          <p:cNvSpPr/>
          <p:nvPr/>
        </p:nvSpPr>
        <p:spPr>
          <a:xfrm>
            <a:off x="914400" y="3822192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Crop Recommendation: Recommend the most suitable crops based on soil and environmental conditions.</a:t>
            </a: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914400" y="4270248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Fertilizer Suggestions: Suggest the right fertilizers to optimize nutrient management.</a:t>
            </a: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914400" y="4718304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Yield Prediction: Predict crop yield with high accuracy.</a:t>
            </a: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914400" y="5166360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Data Visualization: Visualize complex agricultural data for better understanding.</a:t>
            </a:r>
            <a:endParaRPr lang="en-US" sz="1530" dirty="0"/>
          </a:p>
        </p:txBody>
      </p:sp>
      <p:sp>
        <p:nvSpPr>
          <p:cNvPr id="12" name="Text 7"/>
          <p:cNvSpPr/>
          <p:nvPr/>
        </p:nvSpPr>
        <p:spPr>
          <a:xfrm>
            <a:off x="914400" y="5614416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Simplified Data Management: Simplify data management with easy import/export features.</a:t>
            </a:r>
            <a:endParaRPr lang="en-US" sz="1530" dirty="0"/>
          </a:p>
        </p:txBody>
      </p:sp>
      <p:sp>
        <p:nvSpPr>
          <p:cNvPr id="13" name="Text 8"/>
          <p:cNvSpPr/>
          <p:nvPr/>
        </p:nvSpPr>
        <p:spPr>
          <a:xfrm>
            <a:off x="685800" y="633679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Core Technology: Built with Python, Tkinter, and powered by Machine Learning.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Problem Statement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36976"/>
            <a:ext cx="6537960" cy="12710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700016"/>
            <a:ext cx="6537960" cy="9966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3236976"/>
            <a:ext cx="6537960" cy="12710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700016"/>
            <a:ext cx="6537960" cy="9966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183794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Challenges in Modern Agriculture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685800" y="274320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Farmers face several challenges that hinder effective farming practices: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914400" y="3456432"/>
            <a:ext cx="6089904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Decision Paralysis: Farmers often experience uncertainty about which crops to plant for maximum profitability and sustainability.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914400" y="4919472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Yield Uncertainty: Lack of accurate yield forecasts complicates financial planning and supply chain management.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685800" y="590702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Need: A user-friendly, intelligent system that translates raw data into actionable advice.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7644384" y="3456432"/>
            <a:ext cx="6089904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Inefficient Resource Use: Incorrect fertilizer application leads to soil degradation, wasted resources, and environmental pollution.</a:t>
            </a:r>
            <a:endParaRPr lang="en-US" sz="1530" dirty="0"/>
          </a:p>
        </p:txBody>
      </p:sp>
      <p:sp>
        <p:nvSpPr>
          <p:cNvPr id="14" name="Text 6"/>
          <p:cNvSpPr/>
          <p:nvPr/>
        </p:nvSpPr>
        <p:spPr>
          <a:xfrm>
            <a:off x="7644384" y="4919472"/>
            <a:ext cx="608990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Overload: While data is increasingly available, there is a need for simple tools to interpret it effectively.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Our Solution: AgriSense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38528"/>
            <a:ext cx="13267944" cy="8046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880360"/>
            <a:ext cx="13267944" cy="80467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822192"/>
            <a:ext cx="13267944" cy="80467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773168"/>
            <a:ext cx="13267944" cy="8046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715000"/>
            <a:ext cx="13267944" cy="147218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1938528"/>
            <a:ext cx="109728" cy="80467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880360"/>
            <a:ext cx="109728" cy="80467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822192"/>
            <a:ext cx="109728" cy="80467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4773168"/>
            <a:ext cx="109728" cy="80467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5715000"/>
            <a:ext cx="109728" cy="1472184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85800" y="886968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030"/>
              </a:lnSpc>
              <a:buNone/>
            </a:pPr>
            <a:r>
              <a:rPr lang="en-US" sz="288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 Integrated Approach to Smart Farming</a:t>
            </a:r>
            <a:endParaRPr lang="en-US" sz="2880" dirty="0"/>
          </a:p>
        </p:txBody>
      </p:sp>
      <p:sp>
        <p:nvSpPr>
          <p:cNvPr id="15" name="Text 1"/>
          <p:cNvSpPr/>
          <p:nvPr/>
        </p:nvSpPr>
        <p:spPr>
          <a:xfrm>
            <a:off x="685800" y="1563624"/>
            <a:ext cx="13267944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AgriSense combines several key components into one seamless platform:</a:t>
            </a:r>
            <a:endParaRPr lang="en-US" sz="1150" dirty="0"/>
          </a:p>
        </p:txBody>
      </p:sp>
      <p:sp>
        <p:nvSpPr>
          <p:cNvPr id="16" name="Text 2"/>
          <p:cNvSpPr/>
          <p:nvPr/>
        </p:nvSpPr>
        <p:spPr>
          <a:xfrm>
            <a:off x="914400" y="2039112"/>
            <a:ext cx="12865608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10"/>
              </a:lnSpc>
              <a:buNone/>
            </a:pPr>
            <a:r>
              <a:rPr lang="en-US" sz="144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AI/ML Models</a:t>
            </a:r>
            <a:endParaRPr lang="en-US" sz="1440" dirty="0"/>
          </a:p>
        </p:txBody>
      </p:sp>
      <p:sp>
        <p:nvSpPr>
          <p:cNvPr id="17" name="Text 3"/>
          <p:cNvSpPr/>
          <p:nvPr/>
        </p:nvSpPr>
        <p:spPr>
          <a:xfrm>
            <a:off x="914400" y="2432304"/>
            <a:ext cx="12865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Utilizes Random Forest algorithms for robust and accurate predictions.</a:t>
            </a:r>
            <a:endParaRPr lang="en-US" sz="1150" dirty="0"/>
          </a:p>
        </p:txBody>
      </p:sp>
      <p:sp>
        <p:nvSpPr>
          <p:cNvPr id="18" name="Text 4"/>
          <p:cNvSpPr/>
          <p:nvPr/>
        </p:nvSpPr>
        <p:spPr>
          <a:xfrm>
            <a:off x="914400" y="2980944"/>
            <a:ext cx="12865608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10"/>
              </a:lnSpc>
              <a:buNone/>
            </a:pPr>
            <a:r>
              <a:rPr lang="en-US" sz="144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Interactive GUI</a:t>
            </a:r>
            <a:endParaRPr lang="en-US" sz="1440" dirty="0"/>
          </a:p>
        </p:txBody>
      </p:sp>
      <p:sp>
        <p:nvSpPr>
          <p:cNvPr id="19" name="Text 5"/>
          <p:cNvSpPr/>
          <p:nvPr/>
        </p:nvSpPr>
        <p:spPr>
          <a:xfrm>
            <a:off x="914400" y="3374136"/>
            <a:ext cx="12865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A clean and intuitive user interface built with Tkinter for ease of use.</a:t>
            </a:r>
            <a:endParaRPr lang="en-US" sz="1150" dirty="0"/>
          </a:p>
        </p:txBody>
      </p:sp>
      <p:sp>
        <p:nvSpPr>
          <p:cNvPr id="20" name="Text 6"/>
          <p:cNvSpPr/>
          <p:nvPr/>
        </p:nvSpPr>
        <p:spPr>
          <a:xfrm>
            <a:off x="914400" y="3931920"/>
            <a:ext cx="12865608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10"/>
              </a:lnSpc>
              <a:buNone/>
            </a:pPr>
            <a:r>
              <a:rPr lang="en-US" sz="144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Management</a:t>
            </a:r>
            <a:endParaRPr lang="en-US" sz="1440" dirty="0"/>
          </a:p>
        </p:txBody>
      </p:sp>
      <p:sp>
        <p:nvSpPr>
          <p:cNvPr id="21" name="Text 7"/>
          <p:cNvSpPr/>
          <p:nvPr/>
        </p:nvSpPr>
        <p:spPr>
          <a:xfrm>
            <a:off x="914400" y="4315968"/>
            <a:ext cx="12865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Simple tools to generate, import, export, and manage datasets.</a:t>
            </a:r>
            <a:endParaRPr lang="en-US" sz="1150" dirty="0"/>
          </a:p>
        </p:txBody>
      </p:sp>
      <p:sp>
        <p:nvSpPr>
          <p:cNvPr id="22" name="Text 8"/>
          <p:cNvSpPr/>
          <p:nvPr/>
        </p:nvSpPr>
        <p:spPr>
          <a:xfrm>
            <a:off x="914400" y="4873752"/>
            <a:ext cx="12865608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10"/>
              </a:lnSpc>
              <a:buNone/>
            </a:pPr>
            <a:r>
              <a:rPr lang="en-US" sz="144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 Analytics</a:t>
            </a:r>
            <a:endParaRPr lang="en-US" sz="1440" dirty="0"/>
          </a:p>
        </p:txBody>
      </p:sp>
      <p:sp>
        <p:nvSpPr>
          <p:cNvPr id="23" name="Text 9"/>
          <p:cNvSpPr/>
          <p:nvPr/>
        </p:nvSpPr>
        <p:spPr>
          <a:xfrm>
            <a:off x="914400" y="5257800"/>
            <a:ext cx="12865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Interactive charts and graphs to explore data trends and insights.</a:t>
            </a:r>
            <a:endParaRPr lang="en-US" sz="1150" dirty="0"/>
          </a:p>
        </p:txBody>
      </p:sp>
      <p:sp>
        <p:nvSpPr>
          <p:cNvPr id="24" name="Text 10"/>
          <p:cNvSpPr/>
          <p:nvPr/>
        </p:nvSpPr>
        <p:spPr>
          <a:xfrm>
            <a:off x="914400" y="5815584"/>
            <a:ext cx="12865608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10"/>
              </a:lnSpc>
              <a:buNone/>
            </a:pPr>
            <a:r>
              <a:rPr lang="en-US" sz="144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Benefits</a:t>
            </a:r>
            <a:endParaRPr lang="en-US" sz="1440" dirty="0"/>
          </a:p>
        </p:txBody>
      </p:sp>
      <p:sp>
        <p:nvSpPr>
          <p:cNvPr id="25" name="Text 11"/>
          <p:cNvSpPr/>
          <p:nvPr/>
        </p:nvSpPr>
        <p:spPr>
          <a:xfrm>
            <a:off x="914400" y="6208776"/>
            <a:ext cx="12865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Modular &amp; Extensible: Easily customizable for new crops, regions, or data.</a:t>
            </a:r>
            <a:endParaRPr lang="en-US" sz="1150" dirty="0"/>
          </a:p>
        </p:txBody>
      </p:sp>
      <p:sp>
        <p:nvSpPr>
          <p:cNvPr id="26" name="Text 12"/>
          <p:cNvSpPr/>
          <p:nvPr/>
        </p:nvSpPr>
        <p:spPr>
          <a:xfrm>
            <a:off x="914400" y="6537960"/>
            <a:ext cx="12865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Fast &amp; Efficient: Delivers predictions in seconds.</a:t>
            </a:r>
            <a:endParaRPr lang="en-US" sz="1150" dirty="0"/>
          </a:p>
        </p:txBody>
      </p:sp>
      <p:sp>
        <p:nvSpPr>
          <p:cNvPr id="27" name="Text 13"/>
          <p:cNvSpPr/>
          <p:nvPr/>
        </p:nvSpPr>
        <p:spPr>
          <a:xfrm>
            <a:off x="914400" y="6876288"/>
            <a:ext cx="12865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100% Local &amp; Private: All data is processed on your machine, ensuring complete privacy.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8176"/>
            <a:ext cx="2871216" cy="2093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0936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3619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1984248"/>
            <a:ext cx="2423160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9816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3192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08176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256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10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40410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3A6DD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System Architecture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55624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17171C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2025-09-05T18:05:52Z</dcterms:created>
  <dcterms:modified xsi:type="dcterms:W3CDTF">2025-09-05T18:05:52Z</dcterms:modified>
</cp:coreProperties>
</file>